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7" r:id="rId3"/>
    <p:sldId id="257" r:id="rId4"/>
    <p:sldId id="258" r:id="rId5"/>
    <p:sldId id="259" r:id="rId6"/>
    <p:sldId id="266" r:id="rId7"/>
    <p:sldId id="264" r:id="rId8"/>
    <p:sldId id="268" r:id="rId9"/>
    <p:sldId id="269" r:id="rId10"/>
    <p:sldId id="296" r:id="rId11"/>
    <p:sldId id="297" r:id="rId12"/>
    <p:sldId id="298" r:id="rId13"/>
    <p:sldId id="299" r:id="rId14"/>
    <p:sldId id="274" r:id="rId15"/>
    <p:sldId id="276" r:id="rId16"/>
    <p:sldId id="275" r:id="rId17"/>
    <p:sldId id="277" r:id="rId18"/>
    <p:sldId id="278" r:id="rId19"/>
    <p:sldId id="300" r:id="rId20"/>
    <p:sldId id="284" r:id="rId21"/>
    <p:sldId id="295" r:id="rId22"/>
    <p:sldId id="283" r:id="rId23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2774" y="-12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3532C-09EA-4754-9B39-7CE63DE064F8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F261A7-9A82-41F9-9EE0-7CF4418694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533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F261A7-9A82-41F9-9EE0-7CF44186944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951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F261A7-9A82-41F9-9EE0-7CF44186944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201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F261A7-9A82-41F9-9EE0-7CF44186944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865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F261A7-9A82-41F9-9EE0-7CF44186944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684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4.01622" TargetMode="External"/><Relationship Id="rId2" Type="http://schemas.openxmlformats.org/officeDocument/2006/relationships/hyperlink" Target="https://www.jianshu.com/p/6d6132113fa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805.09701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Visual Relationship Detection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43608" y="4443958"/>
            <a:ext cx="7704856" cy="648072"/>
          </a:xfrm>
        </p:spPr>
        <p:txBody>
          <a:bodyPr>
            <a:normAutofit fontScale="62500" lnSpcReduction="20000"/>
          </a:bodyPr>
          <a:lstStyle/>
          <a:p>
            <a:pPr algn="r"/>
            <a:r>
              <a:rPr lang="zh-CN" altLang="en-US" b="1" dirty="0"/>
              <a:t>一文带你畅游视觉关系</a:t>
            </a:r>
            <a:r>
              <a:rPr lang="zh-CN" altLang="en-US" b="1" dirty="0" smtClean="0"/>
              <a:t>检测</a:t>
            </a:r>
            <a:r>
              <a:rPr lang="en-US" altLang="zh-CN" b="1" dirty="0" smtClean="0"/>
              <a:t>(</a:t>
            </a:r>
            <a:r>
              <a:rPr lang="en-US" altLang="zh-CN" b="1" dirty="0"/>
              <a:t>Visual </a:t>
            </a:r>
            <a:r>
              <a:rPr lang="en-US" altLang="zh-CN" b="1" dirty="0" smtClean="0"/>
              <a:t>Relationship Detection)</a:t>
            </a:r>
          </a:p>
          <a:p>
            <a:pPr algn="r"/>
            <a:r>
              <a:rPr lang="en-US" altLang="zh-CN" dirty="0" smtClean="0"/>
              <a:t>https://www.jianshu.com/p/6d6132113fa5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288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Scene Graph Generation by Iterative Message </a:t>
            </a:r>
            <a:r>
              <a:rPr lang="en-US" altLang="zh-CN" sz="2800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Passing</a:t>
            </a:r>
            <a:endParaRPr lang="zh-CN" altLang="en-US" sz="2800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098" name="Picture 2" descr="https://upload-images.jianshu.io/upload_images/11731515-020b6f5a9abf2fec.png?imageMogr2/auto-orient/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915566"/>
            <a:ext cx="8973929" cy="4076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66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Structure Inference Net: Object Detection Using Scene-Level Context and Instance-Level Relationships</a:t>
            </a:r>
            <a:endParaRPr lang="zh-CN" altLang="en-US" sz="2800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0375" y="915566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用于目标检测（利用</a:t>
            </a:r>
            <a:r>
              <a:rPr lang="en-US" altLang="zh-CN" dirty="0" smtClean="0"/>
              <a:t>object</a:t>
            </a:r>
            <a:r>
              <a:rPr lang="zh-CN" altLang="en-US" dirty="0" smtClean="0"/>
              <a:t>的共现关系，局部和全局的上下文信息）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AutoShape 2" descr="https://upload-images.jianshu.io/upload_images/11731515-c03a7230f2a153c8.png?imageMogr2/auto-orient/strip%7CimageView2/2/w/725/format/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002714"/>
            <a:ext cx="5328592" cy="2998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899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Referring Relationships, </a:t>
            </a:r>
            <a:r>
              <a:rPr lang="en-US" altLang="zh-CN" sz="2800" dirty="0" err="1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Ranjay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 Krishna, et.al., CVPR 2018</a:t>
            </a:r>
            <a:endParaRPr lang="zh-CN" altLang="en-US" sz="2800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0375" y="915566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消歧义</a:t>
            </a:r>
            <a:endParaRPr lang="zh-CN" altLang="en-US" dirty="0"/>
          </a:p>
        </p:txBody>
      </p:sp>
      <p:sp>
        <p:nvSpPr>
          <p:cNvPr id="4" name="AutoShape 2" descr="https://upload-images.jianshu.io/upload_images/11731515-c03a7230f2a153c8.png?imageMogr2/auto-orient/strip%7CimageView2/2/w/725/format/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upload-images.jianshu.io/upload_images/11731515-f2c4fc36ef9d2fd7.png?imageMogr2/auto-orient/strip%7CimageView2/2/w/507/format/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4" descr="https://upload-images.jianshu.io/upload_images/11731515-f2c4fc36ef9d2fd7.png?imageMogr2/auto-orient/strip%7CimageView2/2/w/507/format/webp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730"/>
          <a:stretch/>
        </p:blipFill>
        <p:spPr bwMode="auto">
          <a:xfrm>
            <a:off x="1187624" y="1635646"/>
            <a:ext cx="4320480" cy="2923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888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Image Generation from Scene Graphs</a:t>
            </a:r>
            <a:endParaRPr lang="zh-CN" altLang="en-US" sz="2800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0375" y="915566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图像生成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AutoShape 2" descr="https://upload-images.jianshu.io/upload_images/11731515-c03a7230f2a153c8.png?imageMogr2/auto-orient/strip%7CimageView2/2/w/725/format/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upload-images.jianshu.io/upload_images/11731515-f2c4fc36ef9d2fd7.png?imageMogr2/auto-orient/strip%7CimageView2/2/w/507/format/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4" descr="https://upload-images.jianshu.io/upload_images/11731515-f2c4fc36ef9d2fd7.png?imageMogr2/auto-orient/strip%7CimageView2/2/w/507/format/webp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" y="1563638"/>
            <a:ext cx="4772769" cy="3419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987574"/>
            <a:ext cx="8956218" cy="36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799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83568" y="3219822"/>
            <a:ext cx="7772400" cy="1021556"/>
          </a:xfrm>
        </p:spPr>
        <p:txBody>
          <a:bodyPr>
            <a:no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Zoom-Net: Mining Deep Feature Interactions for</a:t>
            </a:r>
            <a:b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Relationship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Recognition, ECCV 2018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>
          <a:xfrm>
            <a:off x="251520" y="2139702"/>
            <a:ext cx="7772400" cy="112514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88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Deep feature interaction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43558"/>
            <a:ext cx="8229600" cy="417646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p"/>
            </a:pPr>
            <a:endParaRPr lang="en-US" altLang="zh-CN" sz="2800" dirty="0" smtClean="0">
              <a:latin typeface="Times New Roman"/>
              <a:ea typeface="华文行楷" panose="02010800040101010101" pitchFamily="2" charset="-122"/>
              <a:cs typeface="Times New Roman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11" y="1059582"/>
            <a:ext cx="7956376" cy="3829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159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Appearance, Context, Spatial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843558"/>
            <a:ext cx="8184668" cy="417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468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SCA-Module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915566"/>
            <a:ext cx="8802944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3560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Stacked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43558"/>
            <a:ext cx="8229600" cy="417646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2800" dirty="0" smtClean="0">
              <a:latin typeface="Times New Roman"/>
              <a:ea typeface="华文行楷" panose="02010800040101010101" pitchFamily="2" charset="-122"/>
              <a:cs typeface="Times New Roman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47614"/>
            <a:ext cx="8721052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512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Result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43558"/>
            <a:ext cx="8229600" cy="417646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2800" dirty="0" smtClean="0">
              <a:latin typeface="Times New Roman"/>
              <a:ea typeface="华文行楷" panose="02010800040101010101" pitchFamily="2" charset="-122"/>
              <a:cs typeface="Times New Roman"/>
            </a:endParaRP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752178"/>
            <a:ext cx="8662055" cy="4282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116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47664" y="3579862"/>
            <a:ext cx="7268344" cy="1093564"/>
          </a:xfrm>
        </p:spPr>
        <p:txBody>
          <a:bodyPr>
            <a:normAutofit/>
          </a:bodyPr>
          <a:lstStyle/>
          <a:p>
            <a:r>
              <a:rPr lang="en-US" altLang="zh-C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410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to do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998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Spatial, </a:t>
            </a:r>
            <a:r>
              <a:rPr lang="en-US" altLang="zh-CN" dirty="0" err="1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Rel</a:t>
            </a:r>
            <a:r>
              <a:rPr lang="en-US" altLang="zh-CN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 importance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43558"/>
            <a:ext cx="8229600" cy="4176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800" dirty="0" smtClean="0">
                <a:latin typeface="Times New Roman"/>
                <a:ea typeface="华文行楷" panose="02010800040101010101" pitchFamily="2" charset="-122"/>
                <a:cs typeface="Times New Roman"/>
              </a:rPr>
              <a:t>   </a:t>
            </a:r>
            <a:endParaRPr lang="en-US" altLang="zh-CN" sz="2800" dirty="0" smtClean="0">
              <a:latin typeface="Times New Roman"/>
              <a:ea typeface="华文行楷" panose="02010800040101010101" pitchFamily="2" charset="-122"/>
              <a:cs typeface="Times New Roman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56043" y="1120540"/>
            <a:ext cx="1224136" cy="57606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Subject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056243" y="1120827"/>
            <a:ext cx="1224136" cy="57606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Object</a:t>
            </a:r>
            <a:endParaRPr lang="zh-CN" altLang="en-US" dirty="0"/>
          </a:p>
        </p:txBody>
      </p:sp>
      <p:sp>
        <p:nvSpPr>
          <p:cNvPr id="6" name="下箭头 5"/>
          <p:cNvSpPr/>
          <p:nvPr/>
        </p:nvSpPr>
        <p:spPr>
          <a:xfrm>
            <a:off x="760099" y="1840620"/>
            <a:ext cx="216024" cy="288032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下箭头 6"/>
          <p:cNvSpPr/>
          <p:nvPr/>
        </p:nvSpPr>
        <p:spPr>
          <a:xfrm>
            <a:off x="2560299" y="1840620"/>
            <a:ext cx="216024" cy="288032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618448" y="2344676"/>
            <a:ext cx="360040" cy="360040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-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56043" y="2346147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position</a:t>
            </a:r>
            <a:r>
              <a:rPr lang="en-US" altLang="zh-CN" baseline="-25000" dirty="0" smtClean="0"/>
              <a:t>s</a:t>
            </a:r>
            <a:endParaRPr lang="zh-CN" altLang="en-US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2272267" y="2346147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position</a:t>
            </a:r>
            <a:r>
              <a:rPr lang="en-US" altLang="zh-CN" baseline="-25000" dirty="0" err="1" smtClean="0"/>
              <a:t>o</a:t>
            </a:r>
            <a:endParaRPr lang="zh-CN" altLang="en-US" baseline="-25000" dirty="0"/>
          </a:p>
        </p:txBody>
      </p:sp>
      <p:sp>
        <p:nvSpPr>
          <p:cNvPr id="11" name="下箭头 10"/>
          <p:cNvSpPr/>
          <p:nvPr/>
        </p:nvSpPr>
        <p:spPr>
          <a:xfrm>
            <a:off x="1690456" y="2920740"/>
            <a:ext cx="216024" cy="288032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32107" y="3352788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Relative position</a:t>
            </a:r>
            <a:endParaRPr lang="zh-CN" altLang="en-US" baseline="-25000" dirty="0"/>
          </a:p>
        </p:txBody>
      </p:sp>
      <p:sp>
        <p:nvSpPr>
          <p:cNvPr id="13" name="下箭头 12"/>
          <p:cNvSpPr/>
          <p:nvPr/>
        </p:nvSpPr>
        <p:spPr>
          <a:xfrm rot="19184531">
            <a:off x="2250662" y="3766361"/>
            <a:ext cx="216024" cy="444025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3280379" y="2961390"/>
            <a:ext cx="1224136" cy="57606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Predicate</a:t>
            </a:r>
            <a:endParaRPr lang="zh-CN" altLang="en-US" dirty="0"/>
          </a:p>
        </p:txBody>
      </p:sp>
      <p:sp>
        <p:nvSpPr>
          <p:cNvPr id="15" name="下箭头 14"/>
          <p:cNvSpPr/>
          <p:nvPr/>
        </p:nvSpPr>
        <p:spPr>
          <a:xfrm rot="1630657">
            <a:off x="3489962" y="3720451"/>
            <a:ext cx="216024" cy="484566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597974" y="3803707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Attention</a:t>
            </a:r>
            <a:endParaRPr lang="zh-CN" altLang="en-US" baseline="-25000" dirty="0"/>
          </a:p>
        </p:txBody>
      </p:sp>
      <p:sp>
        <p:nvSpPr>
          <p:cNvPr id="18" name="TextBox 17"/>
          <p:cNvSpPr txBox="1"/>
          <p:nvPr/>
        </p:nvSpPr>
        <p:spPr>
          <a:xfrm>
            <a:off x="2410180" y="4433195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Predicate</a:t>
            </a:r>
            <a:endParaRPr lang="zh-CN" altLang="en-US" dirty="0"/>
          </a:p>
        </p:txBody>
      </p:sp>
      <p:sp>
        <p:nvSpPr>
          <p:cNvPr id="19" name="下箭头 18"/>
          <p:cNvSpPr/>
          <p:nvPr/>
        </p:nvSpPr>
        <p:spPr>
          <a:xfrm rot="5400000">
            <a:off x="3943812" y="4396915"/>
            <a:ext cx="216024" cy="484566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4565942" y="4316032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Subject, object embedding</a:t>
            </a:r>
            <a:endParaRPr lang="zh-CN" altLang="en-US" baseline="-25000" dirty="0"/>
          </a:p>
        </p:txBody>
      </p:sp>
      <p:sp>
        <p:nvSpPr>
          <p:cNvPr id="22" name="下箭头 21"/>
          <p:cNvSpPr/>
          <p:nvPr/>
        </p:nvSpPr>
        <p:spPr>
          <a:xfrm rot="16561351">
            <a:off x="3933816" y="1321485"/>
            <a:ext cx="216024" cy="484566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 rot="13016623">
            <a:off x="4229256" y="2000910"/>
            <a:ext cx="216024" cy="484566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076056" y="269542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Scene</a:t>
            </a:r>
            <a:endParaRPr lang="zh-CN" altLang="en-US" baseline="-25000" dirty="0"/>
          </a:p>
        </p:txBody>
      </p:sp>
      <p:sp>
        <p:nvSpPr>
          <p:cNvPr id="25" name="TextBox 24"/>
          <p:cNvSpPr txBox="1"/>
          <p:nvPr/>
        </p:nvSpPr>
        <p:spPr>
          <a:xfrm>
            <a:off x="4569214" y="1445591"/>
            <a:ext cx="3331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Weight of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Rel</a:t>
            </a:r>
            <a:r>
              <a:rPr lang="en-US" altLang="zh-CN" dirty="0" smtClean="0"/>
              <a:t> Importance</a:t>
            </a:r>
            <a:endParaRPr lang="zh-CN" altLang="en-US" baseline="-25000" dirty="0"/>
          </a:p>
        </p:txBody>
      </p:sp>
      <p:sp>
        <p:nvSpPr>
          <p:cNvPr id="26" name="下箭头 25"/>
          <p:cNvSpPr/>
          <p:nvPr/>
        </p:nvSpPr>
        <p:spPr>
          <a:xfrm rot="10276482">
            <a:off x="5210643" y="2049214"/>
            <a:ext cx="216024" cy="484566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66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1995686"/>
            <a:ext cx="8229600" cy="857250"/>
          </a:xfrm>
        </p:spPr>
        <p:txBody>
          <a:bodyPr/>
          <a:lstStyle/>
          <a:p>
            <a:r>
              <a:rPr lang="en-US" altLang="zh-CN" dirty="0" smtClean="0"/>
              <a:t>Thanks for your Listening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0413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Problem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915566"/>
            <a:ext cx="6376600" cy="2664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内容占位符 2"/>
          <p:cNvSpPr txBox="1">
            <a:spLocks/>
          </p:cNvSpPr>
          <p:nvPr/>
        </p:nvSpPr>
        <p:spPr>
          <a:xfrm>
            <a:off x="323528" y="3651870"/>
            <a:ext cx="8229600" cy="1440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dirty="0" err="1" smtClean="0"/>
              <a:t>Rel</a:t>
            </a:r>
            <a:r>
              <a:rPr lang="en-US" altLang="zh-CN" sz="2400" dirty="0"/>
              <a:t>: &lt;object1 - predicate - object1</a:t>
            </a:r>
            <a:r>
              <a:rPr lang="en-US" altLang="zh-CN" sz="2400" dirty="0" smtClean="0"/>
              <a:t>&gt;</a:t>
            </a:r>
          </a:p>
          <a:p>
            <a:pPr marL="0" indent="0">
              <a:buNone/>
            </a:pPr>
            <a:r>
              <a:rPr lang="zh-CN" altLang="en-US" sz="2400" dirty="0" smtClean="0"/>
              <a:t>关系</a:t>
            </a:r>
            <a:r>
              <a:rPr lang="zh-CN" altLang="en-US" sz="2400" dirty="0"/>
              <a:t>可以是空间关系（</a:t>
            </a:r>
            <a:r>
              <a:rPr lang="en-US" altLang="zh-CN" sz="2400" dirty="0"/>
              <a:t>above</a:t>
            </a:r>
            <a:r>
              <a:rPr lang="zh-CN" altLang="en-US" sz="2400" dirty="0"/>
              <a:t>，</a:t>
            </a:r>
            <a:r>
              <a:rPr lang="en-US" altLang="zh-CN" sz="2400" dirty="0"/>
              <a:t>next to</a:t>
            </a:r>
            <a:r>
              <a:rPr lang="zh-CN" altLang="en-US" sz="2400" dirty="0"/>
              <a:t>，</a:t>
            </a:r>
            <a:r>
              <a:rPr lang="en-US" altLang="zh-CN" sz="2400" dirty="0"/>
              <a:t>below</a:t>
            </a:r>
            <a:r>
              <a:rPr lang="zh-CN" altLang="en-US" sz="2400" dirty="0"/>
              <a:t>），动词</a:t>
            </a:r>
            <a:r>
              <a:rPr lang="en-US" altLang="zh-CN" sz="2400" dirty="0"/>
              <a:t>verb</a:t>
            </a:r>
            <a:r>
              <a:rPr lang="zh-CN" altLang="en-US" sz="2400" dirty="0"/>
              <a:t>（</a:t>
            </a:r>
            <a:r>
              <a:rPr lang="en-US" altLang="zh-CN" sz="2400" dirty="0"/>
              <a:t>wear</a:t>
            </a:r>
            <a:r>
              <a:rPr lang="zh-CN" altLang="en-US" sz="2400" dirty="0"/>
              <a:t>），介词（</a:t>
            </a:r>
            <a:r>
              <a:rPr lang="en-US" altLang="zh-CN" sz="2400" dirty="0"/>
              <a:t>with</a:t>
            </a:r>
            <a:r>
              <a:rPr lang="zh-CN" altLang="en-US" sz="2400" dirty="0"/>
              <a:t>），比较（</a:t>
            </a:r>
            <a:r>
              <a:rPr lang="en-US" altLang="zh-CN" sz="2400" dirty="0"/>
              <a:t>taller than</a:t>
            </a:r>
            <a:r>
              <a:rPr lang="zh-CN" altLang="en-US" sz="2400" dirty="0"/>
              <a:t>）等等。</a:t>
            </a:r>
            <a:r>
              <a:rPr lang="en-US" altLang="zh-CN" sz="2400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 </a:t>
            </a:r>
            <a:endParaRPr lang="en-US" altLang="zh-CN" sz="2400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958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应用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43558"/>
            <a:ext cx="8229600" cy="41764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zh-CN" altLang="en-US" sz="4000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视觉</a:t>
            </a:r>
            <a:r>
              <a:rPr lang="zh-CN" altLang="en-US" sz="40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关系识别是图像理解的基础，可以应用在</a:t>
            </a:r>
          </a:p>
          <a:p>
            <a:pPr marL="0" indent="0">
              <a:buNone/>
            </a:pPr>
            <a:endParaRPr lang="zh-CN" altLang="en-US" sz="2800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物体检测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利用物体间的关系，所处场景来提高物体检测的准确率；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800" b="1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Image Captioning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图像描述中往往就包含着物体之间的关系的描述，如一个人骑着摩托；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800" b="1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VQA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Visual Question Answer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）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视觉问答的一些问题中也是会包含着物体关系的问题，如桌子上面的是什么？；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800" b="1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Image Retrieval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图像检索任务也会根据自然语言描述或者图像来检索相关的图像；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800" b="1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Image Generation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根据自然语言来生成图像的任务中需要理解自然语言中的物体，以及物体之间的关系，才能更好的生成符合描述的图像；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等等</a:t>
            </a:r>
            <a:endParaRPr lang="en-US" altLang="zh-CN" sz="2800" dirty="0" smtClean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14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挑战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43558"/>
            <a:ext cx="8229600" cy="417646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需要学习的关系，元组数量多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假设对象类型有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类，关系有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R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种，那么元组类型就会有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NRN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种（所以一般对象和关系会分开学习，这样学习的就大大减少了）；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同一个关系的视觉外观差别很大，如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ride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，骑马，骑单车；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有些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relation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元组是比较罕见的，或者数量巨大，所以有一些关系元组是不会出现在训练集中，这时候就需要模型能够有迁移拓展的能力</a:t>
            </a:r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(zero-shot)</a:t>
            </a:r>
            <a:r>
              <a:rPr lang="zh-CN" altLang="en-US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；</a:t>
            </a:r>
            <a:endParaRPr lang="zh-CN" altLang="en-US" sz="2800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707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纵览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60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Research</a:t>
            </a:r>
            <a:endParaRPr lang="zh-CN" altLang="en-US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43558"/>
            <a:ext cx="8229600" cy="4176464"/>
          </a:xfrm>
        </p:spPr>
        <p:txBody>
          <a:bodyPr>
            <a:noAutofit/>
          </a:bodyPr>
          <a:lstStyle/>
          <a:p>
            <a:r>
              <a:rPr lang="en-US" altLang="zh-CN" sz="1400" dirty="0">
                <a:hlinkClick r:id="rId2"/>
              </a:rPr>
              <a:t>Visual Relationship Detection with Language Priors, </a:t>
            </a:r>
            <a:r>
              <a:rPr lang="en-US" altLang="zh-CN" sz="1400" dirty="0" err="1">
                <a:hlinkClick r:id="rId2"/>
              </a:rPr>
              <a:t>Cewu</a:t>
            </a:r>
            <a:r>
              <a:rPr lang="en-US" altLang="zh-CN" sz="1400" dirty="0">
                <a:hlinkClick r:id="rId2"/>
              </a:rPr>
              <a:t> Lu, et.al, ECCV 2016</a:t>
            </a:r>
            <a:endParaRPr lang="en-US" altLang="zh-CN" sz="1400" dirty="0"/>
          </a:p>
          <a:p>
            <a:r>
              <a:rPr lang="en-US" altLang="zh-CN" sz="1400" dirty="0">
                <a:hlinkClick r:id="rId2"/>
              </a:rPr>
              <a:t>Visual Translation Embedding Network for Visual Relation Detection, </a:t>
            </a:r>
            <a:r>
              <a:rPr lang="en-US" altLang="zh-CN" sz="1400" dirty="0" err="1">
                <a:hlinkClick r:id="rId2"/>
              </a:rPr>
              <a:t>Hanwang</a:t>
            </a:r>
            <a:r>
              <a:rPr lang="en-US" altLang="zh-CN" sz="1400" dirty="0">
                <a:hlinkClick r:id="rId2"/>
              </a:rPr>
              <a:t> Zhang, et.al, CVPR 2017</a:t>
            </a:r>
            <a:endParaRPr lang="en-US" altLang="zh-CN" sz="1400" dirty="0"/>
          </a:p>
          <a:p>
            <a:r>
              <a:rPr lang="en-US" altLang="zh-CN" sz="1400" dirty="0">
                <a:hlinkClick r:id="rId2"/>
              </a:rPr>
              <a:t>Representation Learning for Scene Graph Completion via Jointly Structural and Visual Embedding, Hai Wan, et.al, IJCAI 2018</a:t>
            </a:r>
            <a:endParaRPr lang="en-US" altLang="zh-CN" sz="1400" dirty="0"/>
          </a:p>
          <a:p>
            <a:r>
              <a:rPr lang="en-US" altLang="zh-CN" sz="1400" dirty="0">
                <a:hlinkClick r:id="rId2"/>
              </a:rPr>
              <a:t>Scene Graph Generation by Iterative Message Passing, </a:t>
            </a:r>
            <a:r>
              <a:rPr lang="en-US" altLang="zh-CN" sz="1400" dirty="0" err="1">
                <a:hlinkClick r:id="rId2"/>
              </a:rPr>
              <a:t>Danfei</a:t>
            </a:r>
            <a:r>
              <a:rPr lang="en-US" altLang="zh-CN" sz="1400" dirty="0">
                <a:hlinkClick r:id="rId2"/>
              </a:rPr>
              <a:t> Xu, et.al., CVPR 2017</a:t>
            </a:r>
            <a:endParaRPr lang="en-US" altLang="zh-CN" sz="1400" dirty="0"/>
          </a:p>
          <a:p>
            <a:r>
              <a:rPr lang="en-US" altLang="zh-CN" sz="1400" dirty="0" err="1">
                <a:hlinkClick r:id="rId2"/>
              </a:rPr>
              <a:t>Tensorize</a:t>
            </a:r>
            <a:r>
              <a:rPr lang="en-US" altLang="zh-CN" sz="1400" dirty="0">
                <a:hlinkClick r:id="rId2"/>
              </a:rPr>
              <a:t>, Factorize and Regularize: Robust Visual Relationship Learning, </a:t>
            </a:r>
            <a:r>
              <a:rPr lang="en-US" altLang="zh-CN" sz="1400" dirty="0" err="1">
                <a:hlinkClick r:id="rId2"/>
              </a:rPr>
              <a:t>Seong</a:t>
            </a:r>
            <a:r>
              <a:rPr lang="en-US" altLang="zh-CN" sz="1400" dirty="0">
                <a:hlinkClick r:id="rId2"/>
              </a:rPr>
              <a:t> Jae Hwang, et.al., CVPR 2018</a:t>
            </a:r>
            <a:endParaRPr lang="en-US" altLang="zh-CN" sz="1400" dirty="0"/>
          </a:p>
          <a:p>
            <a:r>
              <a:rPr lang="en-US" altLang="zh-CN" sz="1400" dirty="0">
                <a:hlinkClick r:id="rId2"/>
              </a:rPr>
              <a:t>Structure Inference Net: Object Detection Using Scene-Level Context and Instance-Level Relationships, Yong Liu, et.al., CVPR 2018</a:t>
            </a:r>
            <a:endParaRPr lang="en-US" altLang="zh-CN" sz="1400" dirty="0"/>
          </a:p>
          <a:p>
            <a:r>
              <a:rPr lang="en-US" altLang="zh-CN" sz="1400" dirty="0">
                <a:hlinkClick r:id="rId2"/>
              </a:rPr>
              <a:t>Referring Relationships, </a:t>
            </a:r>
            <a:r>
              <a:rPr lang="en-US" altLang="zh-CN" sz="1400" dirty="0" err="1">
                <a:hlinkClick r:id="rId2"/>
              </a:rPr>
              <a:t>Ranjay</a:t>
            </a:r>
            <a:r>
              <a:rPr lang="en-US" altLang="zh-CN" sz="1400" dirty="0">
                <a:hlinkClick r:id="rId2"/>
              </a:rPr>
              <a:t> Krishna, et.al., CVPR 2018</a:t>
            </a:r>
            <a:endParaRPr lang="en-US" altLang="zh-CN" sz="1400" dirty="0"/>
          </a:p>
          <a:p>
            <a:r>
              <a:rPr lang="en-US" altLang="zh-CN" sz="1400" dirty="0">
                <a:hlinkClick r:id="rId3"/>
              </a:rPr>
              <a:t>Image Generation from Scene Graphs, Justin Johnson, et.al., CVPR 2018</a:t>
            </a:r>
            <a:endParaRPr lang="en-US" altLang="zh-CN" sz="1400" dirty="0"/>
          </a:p>
          <a:p>
            <a:r>
              <a:rPr lang="en-US" altLang="zh-CN" sz="1400" dirty="0">
                <a:hlinkClick r:id="rId4"/>
              </a:rPr>
              <a:t>R-VQA: Learning Visual Relation Facts with Semantic Attention for Visual Question Answering, Pan Lu, et.al., </a:t>
            </a:r>
            <a:r>
              <a:rPr lang="en-US" altLang="zh-CN" sz="1400" dirty="0" err="1" smtClean="0">
                <a:hlinkClick r:id="rId4"/>
              </a:rPr>
              <a:t>Arxiv</a:t>
            </a:r>
            <a:endParaRPr lang="en-US" altLang="zh-CN" sz="1400" dirty="0" smtClean="0"/>
          </a:p>
          <a:p>
            <a:r>
              <a:rPr lang="en-US" altLang="zh-CN" sz="1400" dirty="0"/>
              <a:t>Exploring Visual Relationship for Image </a:t>
            </a:r>
            <a:r>
              <a:rPr lang="en-US" altLang="zh-CN" sz="1400" dirty="0" smtClean="0"/>
              <a:t>Captioning, ECCV 2018</a:t>
            </a:r>
          </a:p>
          <a:p>
            <a:r>
              <a:rPr lang="en-US" altLang="zh-CN" sz="1400" dirty="0"/>
              <a:t>Zoom-Net: Mining Deep Feature Interactions </a:t>
            </a:r>
            <a:r>
              <a:rPr lang="en-US" altLang="zh-CN" sz="1400" dirty="0" smtClean="0"/>
              <a:t>for Visual </a:t>
            </a:r>
            <a:r>
              <a:rPr lang="en-US" altLang="zh-CN" sz="1400" dirty="0"/>
              <a:t>Relationship </a:t>
            </a:r>
            <a:r>
              <a:rPr lang="en-US" altLang="zh-CN" sz="1400" dirty="0" smtClean="0"/>
              <a:t>Recognition, ECCV 2018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33704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Visual Relationship Detection with Language </a:t>
            </a:r>
            <a:r>
              <a:rPr lang="en-US" altLang="zh-CN" sz="2800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Priors</a:t>
            </a:r>
            <a:endParaRPr lang="zh-CN" altLang="en-US" sz="2800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43558"/>
            <a:ext cx="8229600" cy="417646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sz="2800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  </a:t>
            </a:r>
            <a:endParaRPr lang="en-US" altLang="zh-CN" sz="2800" dirty="0" smtClean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987574"/>
            <a:ext cx="6196013" cy="341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15616" y="4587974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结合</a:t>
            </a:r>
            <a:r>
              <a:rPr lang="en-US" altLang="zh-CN" dirty="0" smtClean="0"/>
              <a:t>Prior</a:t>
            </a:r>
            <a:r>
              <a:rPr lang="zh-CN" altLang="en-US" dirty="0" smtClean="0"/>
              <a:t>：</a:t>
            </a:r>
            <a:r>
              <a:rPr lang="en-US" altLang="zh-CN" dirty="0" smtClean="0"/>
              <a:t>word embedding</a:t>
            </a:r>
            <a:r>
              <a:rPr lang="zh-CN" altLang="en-US" dirty="0" smtClean="0"/>
              <a:t>， </a:t>
            </a:r>
            <a:r>
              <a:rPr lang="en-US" altLang="zh-CN" dirty="0" err="1" smtClean="0"/>
              <a:t>Tensorize</a:t>
            </a:r>
            <a:r>
              <a:rPr lang="zh-CN" altLang="en-US" dirty="0" smtClean="0"/>
              <a:t>，语料库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9542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1470"/>
            <a:ext cx="8229600" cy="648072"/>
          </a:xfrm>
        </p:spPr>
        <p:txBody>
          <a:bodyPr>
            <a:no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Visual Translation Embedding Network for Visual Relation </a:t>
            </a:r>
            <a:r>
              <a:rPr lang="en-US" altLang="zh-CN" sz="2800" dirty="0" smtClean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Detection</a:t>
            </a:r>
            <a:endParaRPr lang="zh-CN" altLang="en-US" sz="2800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1203598"/>
            <a:ext cx="3841437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 descr="https://upload-images.jianshu.io/upload_images/11731515-52d825eefe0330c1.png?imageMogr2/auto-orient/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7" y="1851670"/>
            <a:ext cx="9108504" cy="2663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115616" y="4587974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利用知识图谱的</a:t>
            </a:r>
            <a:r>
              <a:rPr lang="en-US" altLang="zh-CN" dirty="0" smtClean="0"/>
              <a:t>Trans</a:t>
            </a:r>
            <a:r>
              <a:rPr lang="zh-CN" altLang="en-US" dirty="0" smtClean="0"/>
              <a:t>方法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773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市镇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2267</TotalTime>
  <Words>612</Words>
  <Application>Microsoft Office PowerPoint</Application>
  <PresentationFormat>全屏显示(16:9)</PresentationFormat>
  <Paragraphs>71</Paragraphs>
  <Slides>22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3" baseType="lpstr">
      <vt:lpstr>Office 主题</vt:lpstr>
      <vt:lpstr>Visual Relationship Detection</vt:lpstr>
      <vt:lpstr>ProBlem</vt:lpstr>
      <vt:lpstr>Problem</vt:lpstr>
      <vt:lpstr>应用</vt:lpstr>
      <vt:lpstr>挑战</vt:lpstr>
      <vt:lpstr>纵览</vt:lpstr>
      <vt:lpstr>Research</vt:lpstr>
      <vt:lpstr>Visual Relationship Detection with Language Priors</vt:lpstr>
      <vt:lpstr>Visual Translation Embedding Network for Visual Relation Detection</vt:lpstr>
      <vt:lpstr>Scene Graph Generation by Iterative Message Passing</vt:lpstr>
      <vt:lpstr>Structure Inference Net: Object Detection Using Scene-Level Context and Instance-Level Relationships</vt:lpstr>
      <vt:lpstr>Referring Relationships, Ranjay Krishna, et.al., CVPR 2018</vt:lpstr>
      <vt:lpstr>Image Generation from Scene Graphs</vt:lpstr>
      <vt:lpstr>Zoom-Net: Mining Deep Feature Interactions for Visual Relationship Recognition, ECCV 2018</vt:lpstr>
      <vt:lpstr>Deep feature interaction</vt:lpstr>
      <vt:lpstr>Appearance, Context, Spatial</vt:lpstr>
      <vt:lpstr>SCA-Module</vt:lpstr>
      <vt:lpstr>Stacked</vt:lpstr>
      <vt:lpstr>Result</vt:lpstr>
      <vt:lpstr>What to do</vt:lpstr>
      <vt:lpstr>Spatial, Rel importance</vt:lpstr>
      <vt:lpstr>Thanks for your Listening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Shaun</dc:creator>
  <cp:lastModifiedBy>shaun</cp:lastModifiedBy>
  <cp:revision>85</cp:revision>
  <dcterms:created xsi:type="dcterms:W3CDTF">2018-06-07T10:15:39Z</dcterms:created>
  <dcterms:modified xsi:type="dcterms:W3CDTF">2018-09-13T06:46:43Z</dcterms:modified>
</cp:coreProperties>
</file>

<file path=docProps/thumbnail.jpeg>
</file>